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65" autoAdjust="0"/>
    <p:restoredTop sz="94660"/>
  </p:normalViewPr>
  <p:slideViewPr>
    <p:cSldViewPr snapToGrid="0">
      <p:cViewPr varScale="1">
        <p:scale>
          <a:sx n="56" d="100"/>
          <a:sy n="56" d="100"/>
        </p:scale>
        <p:origin x="85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CHA | Anne Ouru" userId="c5eb74b1-fbf2-41d2-aa07-6db7151b5a4c" providerId="ADAL" clId="{FF6AF5BE-F7BA-4D0B-BE36-D5CADA95E3F5}"/>
    <pc:docChg chg="undo custSel modSld">
      <pc:chgData name="HCHA | Anne Ouru" userId="c5eb74b1-fbf2-41d2-aa07-6db7151b5a4c" providerId="ADAL" clId="{FF6AF5BE-F7BA-4D0B-BE36-D5CADA95E3F5}" dt="2024-07-15T02:07:19.513" v="3" actId="1076"/>
      <pc:docMkLst>
        <pc:docMk/>
      </pc:docMkLst>
      <pc:sldChg chg="modSp mod">
        <pc:chgData name="HCHA | Anne Ouru" userId="c5eb74b1-fbf2-41d2-aa07-6db7151b5a4c" providerId="ADAL" clId="{FF6AF5BE-F7BA-4D0B-BE36-D5CADA95E3F5}" dt="2024-07-15T02:07:19.513" v="3" actId="1076"/>
        <pc:sldMkLst>
          <pc:docMk/>
          <pc:sldMk cId="738619919" sldId="257"/>
        </pc:sldMkLst>
        <pc:spChg chg="mod">
          <ac:chgData name="HCHA | Anne Ouru" userId="c5eb74b1-fbf2-41d2-aa07-6db7151b5a4c" providerId="ADAL" clId="{FF6AF5BE-F7BA-4D0B-BE36-D5CADA95E3F5}" dt="2024-07-15T02:07:19.513" v="3" actId="1076"/>
          <ac:spMkLst>
            <pc:docMk/>
            <pc:sldMk cId="738619919" sldId="257"/>
            <ac:spMk id="5" creationId="{16EFEF88-FC57-300F-2938-0AE292FF2A06}"/>
          </ac:spMkLst>
        </pc:spChg>
      </pc:sldChg>
    </pc:docChg>
  </pc:docChgLst>
  <pc:docChgLst>
    <pc:chgData name="HCHA | Carmela Petagna" userId="d5373b48-c004-48f3-8896-72ab82ece797" providerId="ADAL" clId="{B2EB6AC4-19CA-4A61-9C68-46199365B54D}"/>
    <pc:docChg chg="modSld">
      <pc:chgData name="HCHA | Carmela Petagna" userId="d5373b48-c004-48f3-8896-72ab82ece797" providerId="ADAL" clId="{B2EB6AC4-19CA-4A61-9C68-46199365B54D}" dt="2023-11-12T05:11:17.769" v="275" actId="14100"/>
      <pc:docMkLst>
        <pc:docMk/>
      </pc:docMkLst>
      <pc:sldChg chg="modSp mod">
        <pc:chgData name="HCHA | Carmela Petagna" userId="d5373b48-c004-48f3-8896-72ab82ece797" providerId="ADAL" clId="{B2EB6AC4-19CA-4A61-9C68-46199365B54D}" dt="2023-11-12T05:11:17.769" v="275" actId="14100"/>
        <pc:sldMkLst>
          <pc:docMk/>
          <pc:sldMk cId="738619919" sldId="257"/>
        </pc:sldMkLst>
        <pc:spChg chg="mod">
          <ac:chgData name="HCHA | Carmela Petagna" userId="d5373b48-c004-48f3-8896-72ab82ece797" providerId="ADAL" clId="{B2EB6AC4-19CA-4A61-9C68-46199365B54D}" dt="2023-11-12T05:10:30.503" v="267" actId="20577"/>
          <ac:spMkLst>
            <pc:docMk/>
            <pc:sldMk cId="738619919" sldId="257"/>
            <ac:spMk id="19" creationId="{11B6E18A-3223-6F9E-30F3-E7E9E2A2A044}"/>
          </ac:spMkLst>
        </pc:spChg>
        <pc:spChg chg="mod">
          <ac:chgData name="HCHA | Carmela Petagna" userId="d5373b48-c004-48f3-8896-72ab82ece797" providerId="ADAL" clId="{B2EB6AC4-19CA-4A61-9C68-46199365B54D}" dt="2023-11-12T05:11:10.254" v="274" actId="1036"/>
          <ac:spMkLst>
            <pc:docMk/>
            <pc:sldMk cId="738619919" sldId="257"/>
            <ac:spMk id="39" creationId="{DB7DE034-BA42-9B9E-E9AA-2C25859B2DE4}"/>
          </ac:spMkLst>
        </pc:spChg>
        <pc:spChg chg="mod">
          <ac:chgData name="HCHA | Carmela Petagna" userId="d5373b48-c004-48f3-8896-72ab82ece797" providerId="ADAL" clId="{B2EB6AC4-19CA-4A61-9C68-46199365B54D}" dt="2023-11-12T05:11:17.769" v="275" actId="14100"/>
          <ac:spMkLst>
            <pc:docMk/>
            <pc:sldMk cId="738619919" sldId="257"/>
            <ac:spMk id="44" creationId="{524D0994-1803-A0A5-CC5F-665B0334C97B}"/>
          </ac:spMkLst>
        </pc:spChg>
        <pc:spChg chg="mod">
          <ac:chgData name="HCHA | Carmela Petagna" userId="d5373b48-c004-48f3-8896-72ab82ece797" providerId="ADAL" clId="{B2EB6AC4-19CA-4A61-9C68-46199365B54D}" dt="2023-11-12T05:10:55.832" v="269" actId="14100"/>
          <ac:spMkLst>
            <pc:docMk/>
            <pc:sldMk cId="738619919" sldId="257"/>
            <ac:spMk id="45" creationId="{95791EBB-94E0-4DD4-982E-590DB0FB01EC}"/>
          </ac:spMkLst>
        </pc:spChg>
        <pc:spChg chg="mod">
          <ac:chgData name="HCHA | Carmela Petagna" userId="d5373b48-c004-48f3-8896-72ab82ece797" providerId="ADAL" clId="{B2EB6AC4-19CA-4A61-9C68-46199365B54D}" dt="2023-11-12T05:10:46.047" v="268" actId="14100"/>
          <ac:spMkLst>
            <pc:docMk/>
            <pc:sldMk cId="738619919" sldId="257"/>
            <ac:spMk id="46" creationId="{3ACA1E02-DB9C-A124-705D-CCE1922570A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EE88-4430-22C8-332A-5AD45B4A0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EAEA6-8AD5-E6A0-020A-4D18F6332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F219C-C323-C388-90EC-99AA05521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006A-3E63-4929-AC7F-8C7FF270A35B}" type="datetimeFigureOut">
              <a:rPr lang="en-NZ" smtClean="0"/>
              <a:t>15/07/2024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93E08-3F12-188A-3E41-EB8722FAB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01D44-4B64-6A5C-F0B3-D1AC582A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0080-DB60-482D-A3BC-31F1C29F84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955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70063-57C6-FD9D-16D0-1CF5E798A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85F9EC-7A81-3481-95B9-ED70D3996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F4557-9194-DFF3-D107-20E955B15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006A-3E63-4929-AC7F-8C7FF270A35B}" type="datetimeFigureOut">
              <a:rPr lang="en-NZ" smtClean="0"/>
              <a:t>15/07/2024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E1814-CE7C-444D-8C9D-F42014DFF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BF1BD-E0FB-3328-ACDE-EF777A63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0080-DB60-482D-A3BC-31F1C29F84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5670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6C587A-24F7-4421-F465-5F009FA73B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DF4EFF-3A29-5411-A45C-4EA55FCC9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7B257-F4C5-C6D6-AFF5-DEF5E258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006A-3E63-4929-AC7F-8C7FF270A35B}" type="datetimeFigureOut">
              <a:rPr lang="en-NZ" smtClean="0"/>
              <a:t>15/07/2024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77297-4EB4-82EF-3B62-43B49E121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AE84C-942E-1446-88AF-FD4B416BB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0080-DB60-482D-A3BC-31F1C29F84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833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EE6A5-279C-9E2E-C7F2-81B988E92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A8A24-6CDA-1007-50FC-88DC59451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3B47E-6545-2921-CA7B-12AD5F10A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006A-3E63-4929-AC7F-8C7FF270A35B}" type="datetimeFigureOut">
              <a:rPr lang="en-NZ" smtClean="0"/>
              <a:t>15/07/2024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2C517-7C88-9AB1-BCD7-4904A4E30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BC5DA-E5B0-D895-8894-AE0036AC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0080-DB60-482D-A3BC-31F1C29F84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340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14DFB-6574-3D67-AEC0-991F2EDA7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F0DEA-7278-FE3C-DB70-9C9F07573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7AB26-7B02-E978-85A5-B95FA4C7C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006A-3E63-4929-AC7F-8C7FF270A35B}" type="datetimeFigureOut">
              <a:rPr lang="en-NZ" smtClean="0"/>
              <a:t>15/07/2024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36AC6-D7FD-2385-3A77-2F616547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3E57E-0BB5-721E-2093-ABC7F4019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0080-DB60-482D-A3BC-31F1C29F84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006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1C987-0BEC-9E50-B4D0-B2717CD27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332A5-2820-27E3-05ED-63278654D5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366B7-C3F3-4D16-DB27-0755B2CF7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E3736-CC31-88C3-22E5-29C369496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006A-3E63-4929-AC7F-8C7FF270A35B}" type="datetimeFigureOut">
              <a:rPr lang="en-NZ" smtClean="0"/>
              <a:t>15/07/2024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C6B74D-403C-A972-6782-F7328522C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5DD69-386D-E76D-BC5D-64F47912F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0080-DB60-482D-A3BC-31F1C29F84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411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E8CE9-2045-40E8-5DE5-298F272A6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F25FD-0FDF-D562-AE9D-1E621F056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74B3D-3AFA-744C-9DE7-6FAB35D38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F9A152-B330-920B-E596-39E0A8283B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AA50B3-3E4E-54AC-715C-738606352D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3DFDE6-F96E-A8F7-2FE1-E9E529126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006A-3E63-4929-AC7F-8C7FF270A35B}" type="datetimeFigureOut">
              <a:rPr lang="en-NZ" smtClean="0"/>
              <a:t>15/07/2024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4BE377-8C61-8BDA-B7F0-3A9041BB5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397D9F-B425-AA89-97ED-F373838BA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0080-DB60-482D-A3BC-31F1C29F84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5777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20415-2C60-C4AC-DFA8-34B2B6C9E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25D4AC-145D-5DA0-835C-5017956C9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006A-3E63-4929-AC7F-8C7FF270A35B}" type="datetimeFigureOut">
              <a:rPr lang="en-NZ" smtClean="0"/>
              <a:t>15/07/2024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9D009-6067-FFDD-1222-00218C154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3B3A3D-81A0-47E8-6D4B-BA68B4323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0080-DB60-482D-A3BC-31F1C29F84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53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B3F131-F3A0-FA8D-6585-0D3B2F680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006A-3E63-4929-AC7F-8C7FF270A35B}" type="datetimeFigureOut">
              <a:rPr lang="en-NZ" smtClean="0"/>
              <a:t>15/07/2024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C2E029-834C-7601-ACA2-1E3363610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527C4-B2C5-1693-1B65-1565A1A08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0080-DB60-482D-A3BC-31F1C29F84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594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50B41-A8BA-096C-8130-5D365B8E1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84B14-12EF-E1A0-F0AD-9C3776F70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F37D6-DF06-343B-56FC-6DED9F166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6FDBFA-95B1-D0C3-0188-9C410E31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006A-3E63-4929-AC7F-8C7FF270A35B}" type="datetimeFigureOut">
              <a:rPr lang="en-NZ" smtClean="0"/>
              <a:t>15/07/2024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A2C82-6ADB-9D98-0B94-89D32A51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8CD8A-3F4F-B5AF-DD8F-77B94A35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0080-DB60-482D-A3BC-31F1C29F84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614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6CE05-7C8F-3711-E585-AF8DCC9D8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79A375-A1EF-1B08-E3FA-41E48FE82B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625401-5C01-659B-7E02-BDFBD1C81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20331-8413-7982-75B3-57EFB2F2B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006A-3E63-4929-AC7F-8C7FF270A35B}" type="datetimeFigureOut">
              <a:rPr lang="en-NZ" smtClean="0"/>
              <a:t>15/07/2024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576A7-560C-19C1-0588-060531171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F97BC-6750-63FE-0A9D-09043063E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E0080-DB60-482D-A3BC-31F1C29F84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809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065181-A644-E4AF-6251-C692D5AF2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4C1E7-DCF7-CF65-BB39-CCC84329C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70B7E-1F87-327B-255B-27C5D233D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3006A-3E63-4929-AC7F-8C7FF270A35B}" type="datetimeFigureOut">
              <a:rPr lang="en-NZ" smtClean="0"/>
              <a:t>15/07/2024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063AA-838D-F039-E967-26DAAEC82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C41EA-DB25-652B-F7EB-7ABF3F34D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E0080-DB60-482D-A3BC-31F1C29F846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461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C67BB202-DF79-D748-225A-ED8CA20AAA60}"/>
              </a:ext>
            </a:extLst>
          </p:cNvPr>
          <p:cNvSpPr/>
          <p:nvPr/>
        </p:nvSpPr>
        <p:spPr>
          <a:xfrm>
            <a:off x="6161198" y="3654462"/>
            <a:ext cx="195855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037D50A-C0CA-79AA-7AA8-7D9E2EF9966E}"/>
              </a:ext>
            </a:extLst>
          </p:cNvPr>
          <p:cNvSpPr/>
          <p:nvPr/>
        </p:nvSpPr>
        <p:spPr>
          <a:xfrm>
            <a:off x="8120533" y="3647060"/>
            <a:ext cx="188114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8405335-6E78-C65F-37B4-007A6C153A8E}"/>
              </a:ext>
            </a:extLst>
          </p:cNvPr>
          <p:cNvSpPr/>
          <p:nvPr/>
        </p:nvSpPr>
        <p:spPr>
          <a:xfrm>
            <a:off x="4018273" y="3654462"/>
            <a:ext cx="204936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EC12B6F-C95C-C1D7-A9BE-E162589C946A}"/>
              </a:ext>
            </a:extLst>
          </p:cNvPr>
          <p:cNvSpPr/>
          <p:nvPr/>
        </p:nvSpPr>
        <p:spPr>
          <a:xfrm>
            <a:off x="1802344" y="3654462"/>
            <a:ext cx="2215929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ACA1E02-DB9C-A124-705D-CCE1922570A2}"/>
              </a:ext>
            </a:extLst>
          </p:cNvPr>
          <p:cNvSpPr/>
          <p:nvPr/>
        </p:nvSpPr>
        <p:spPr>
          <a:xfrm>
            <a:off x="8120533" y="541124"/>
            <a:ext cx="3952241" cy="19241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5791EBB-94E0-4DD4-982E-590DB0FB01EC}"/>
              </a:ext>
            </a:extLst>
          </p:cNvPr>
          <p:cNvSpPr/>
          <p:nvPr/>
        </p:nvSpPr>
        <p:spPr>
          <a:xfrm>
            <a:off x="4091379" y="541123"/>
            <a:ext cx="3990059" cy="19241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24D0994-1803-A0A5-CC5F-665B0334C97B}"/>
              </a:ext>
            </a:extLst>
          </p:cNvPr>
          <p:cNvSpPr/>
          <p:nvPr/>
        </p:nvSpPr>
        <p:spPr>
          <a:xfrm>
            <a:off x="66032" y="541124"/>
            <a:ext cx="3952241" cy="1924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EFEF88-FC57-300F-2938-0AE292FF2A06}"/>
              </a:ext>
            </a:extLst>
          </p:cNvPr>
          <p:cNvSpPr txBox="1"/>
          <p:nvPr/>
        </p:nvSpPr>
        <p:spPr>
          <a:xfrm>
            <a:off x="434520" y="83689"/>
            <a:ext cx="117574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i="1" dirty="0">
                <a:solidFill>
                  <a:schemeClr val="accent1">
                    <a:lumMod val="50000"/>
                  </a:schemeClr>
                </a:solidFill>
                <a:effectLst/>
              </a:rPr>
              <a:t>“Sustainable, equitable, high-quality provision of home and community health services across Aotearoa”</a:t>
            </a:r>
            <a:endParaRPr lang="en-NZ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3794BC2-8572-1D54-BF8E-B04C3E50A3BB}"/>
              </a:ext>
            </a:extLst>
          </p:cNvPr>
          <p:cNvSpPr txBox="1"/>
          <p:nvPr/>
        </p:nvSpPr>
        <p:spPr>
          <a:xfrm>
            <a:off x="96522" y="932045"/>
            <a:ext cx="39217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Regularly s</a:t>
            </a:r>
            <a:r>
              <a:rPr lang="en-GB" sz="1200" dirty="0">
                <a:effectLst/>
              </a:rPr>
              <a:t>upporting members at a national level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Recognised thought leadership </a:t>
            </a:r>
            <a:endParaRPr lang="en-GB" sz="1200" dirty="0"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Promote a</a:t>
            </a:r>
            <a:r>
              <a:rPr lang="en-GB" sz="1200" dirty="0">
                <a:effectLst/>
              </a:rPr>
              <a:t>cceptable and sustainable solutions for the sector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</a:rPr>
              <a:t>Create alliances with organisations intersecting with home and support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9E1C27-3C22-BE8F-597C-389F46CD56F1}"/>
              </a:ext>
            </a:extLst>
          </p:cNvPr>
          <p:cNvSpPr txBox="1"/>
          <p:nvPr/>
        </p:nvSpPr>
        <p:spPr>
          <a:xfrm>
            <a:off x="4261567" y="859230"/>
            <a:ext cx="362711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</a:rPr>
              <a:t>Enhance visibility </a:t>
            </a:r>
            <a:r>
              <a:rPr lang="en-GB" sz="1200" dirty="0"/>
              <a:t>of</a:t>
            </a:r>
            <a:r>
              <a:rPr lang="en-GB" sz="1200" dirty="0">
                <a:effectLst/>
              </a:rPr>
              <a:t> sector voice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</a:rPr>
              <a:t>Productive engagement with senior decision-makers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</a:rPr>
              <a:t>Influence on all relevant matters, especially equity, quality and sustainability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</a:rPr>
              <a:t>Members are fully informed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</a:rPr>
              <a:t>Integrate networks regionally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</a:rPr>
              <a:t>Encourage embedding Te </a:t>
            </a:r>
            <a:r>
              <a:rPr lang="en-GB" sz="1200" dirty="0" err="1">
                <a:effectLst/>
              </a:rPr>
              <a:t>Tiriti</a:t>
            </a:r>
            <a:r>
              <a:rPr lang="en-GB" sz="1200" dirty="0">
                <a:effectLst/>
              </a:rPr>
              <a:t> principles</a:t>
            </a:r>
            <a:endParaRPr lang="en-NZ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B6E18A-3223-6F9E-30F3-E7E9E2A2A044}"/>
              </a:ext>
            </a:extLst>
          </p:cNvPr>
          <p:cNvSpPr txBox="1"/>
          <p:nvPr/>
        </p:nvSpPr>
        <p:spPr>
          <a:xfrm>
            <a:off x="8251626" y="895566"/>
            <a:ext cx="382114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</a:rPr>
              <a:t>Use data to inform service improvement and sustainability of the sector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</a:rPr>
              <a:t>Partnerships and research that can be used to improve and inform services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</a:rPr>
              <a:t>Promotion of technology and resources to support optimal services to meet client demand 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</a:rPr>
              <a:t>Promotion of innovation in models of care and consumer-centred services</a:t>
            </a:r>
            <a:endParaRPr lang="en-NZ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EF22F84-9E08-4A5E-2C10-7F30A661C444}"/>
              </a:ext>
            </a:extLst>
          </p:cNvPr>
          <p:cNvSpPr txBox="1"/>
          <p:nvPr/>
        </p:nvSpPr>
        <p:spPr>
          <a:xfrm>
            <a:off x="99825" y="2730551"/>
            <a:ext cx="395224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effectLst/>
              </a:rPr>
              <a:t>Provide advocacy and support members with the rollout of the Care and Support Workers Equity claim and the Frontline Managers’ and Service Co-ordinators Claim.</a:t>
            </a:r>
          </a:p>
          <a:p>
            <a:pPr algn="ctr"/>
            <a:endParaRPr lang="en-NZ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ED46328-84D0-C880-07B3-B45E26CBBD75}"/>
              </a:ext>
            </a:extLst>
          </p:cNvPr>
          <p:cNvSpPr txBox="1"/>
          <p:nvPr/>
        </p:nvSpPr>
        <p:spPr>
          <a:xfrm>
            <a:off x="1803129" y="3654123"/>
            <a:ext cx="4265294" cy="646331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effectLst/>
              </a:rPr>
              <a:t>Use results from the Client and Whānau experience of care to elevate the consumer voice, explore future service improvement opportunities, and acknowledge successes where they occur. </a:t>
            </a:r>
            <a:endParaRPr lang="en-NZ" sz="12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8E86567-A317-7F7E-6DF2-49434C3EE8A8}"/>
              </a:ext>
            </a:extLst>
          </p:cNvPr>
          <p:cNvSpPr txBox="1"/>
          <p:nvPr/>
        </p:nvSpPr>
        <p:spPr>
          <a:xfrm>
            <a:off x="6161198" y="3654462"/>
            <a:ext cx="3840478" cy="646331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effectLst/>
              </a:rPr>
              <a:t>Reimagine services using and influencing the Aged </a:t>
            </a:r>
            <a:br>
              <a:rPr lang="en-GB" sz="1200" dirty="0">
                <a:effectLst/>
              </a:rPr>
            </a:br>
            <a:r>
              <a:rPr lang="en-GB" sz="1200" dirty="0">
                <a:effectLst/>
              </a:rPr>
              <a:t>Residential Care Service Review (focussing on community and in-home care and aged residential care).</a:t>
            </a:r>
            <a:endParaRPr lang="en-NZ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1B977A-E544-3BCF-54A4-088A6DF0D651}"/>
              </a:ext>
            </a:extLst>
          </p:cNvPr>
          <p:cNvSpPr txBox="1"/>
          <p:nvPr/>
        </p:nvSpPr>
        <p:spPr>
          <a:xfrm>
            <a:off x="4086666" y="2730890"/>
            <a:ext cx="399005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1200" dirty="0">
              <a:effectLst/>
            </a:endParaRPr>
          </a:p>
          <a:p>
            <a:pPr algn="ctr"/>
            <a:r>
              <a:rPr lang="en-GB" sz="1200" dirty="0">
                <a:effectLst/>
              </a:rPr>
              <a:t>Develop deeper and wider regional networks (regional connectors) to increase our reach and influence.</a:t>
            </a:r>
            <a:endParaRPr lang="en-NZ" sz="1200" dirty="0"/>
          </a:p>
          <a:p>
            <a:pPr algn="ctr"/>
            <a:endParaRPr lang="en-NZ" sz="1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D4E463-12AC-284C-1461-1EFE604DA10E}"/>
              </a:ext>
            </a:extLst>
          </p:cNvPr>
          <p:cNvSpPr txBox="1"/>
          <p:nvPr/>
        </p:nvSpPr>
        <p:spPr>
          <a:xfrm>
            <a:off x="8145925" y="2723488"/>
            <a:ext cx="392953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effectLst/>
              </a:rPr>
              <a:t>Gather and utilise insights and evidence from a wide range of sources for the next 5 years to inform and support the delivery of high-quality services, and to also support provider members within our sector.</a:t>
            </a:r>
            <a:endParaRPr lang="en-NZ" sz="1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4202897-8598-4516-16C0-8E2F811A4A5B}"/>
              </a:ext>
            </a:extLst>
          </p:cNvPr>
          <p:cNvSpPr txBox="1"/>
          <p:nvPr/>
        </p:nvSpPr>
        <p:spPr>
          <a:xfrm>
            <a:off x="132080" y="4698606"/>
            <a:ext cx="3821268" cy="2123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Review content and centralise communication on members’ only Portal. </a:t>
            </a:r>
            <a:endParaRPr lang="en-GB" sz="1200" dirty="0"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</a:rPr>
              <a:t>Provide the national collective voice into key Tripartite Forums to support the sector.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</a:rPr>
              <a:t>Support members with </a:t>
            </a:r>
            <a:r>
              <a:rPr lang="en-GB" sz="1200" dirty="0" err="1">
                <a:effectLst/>
              </a:rPr>
              <a:t>Pae</a:t>
            </a:r>
            <a:r>
              <a:rPr lang="en-GB" sz="1200" dirty="0">
                <a:effectLst/>
              </a:rPr>
              <a:t> Ora (Healthy Futures) Act 2022 legislation.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</a:rPr>
              <a:t>Align opportunities of </a:t>
            </a:r>
            <a:r>
              <a:rPr lang="en-GB" sz="1200" dirty="0" err="1">
                <a:effectLst/>
              </a:rPr>
              <a:t>Wh</a:t>
            </a:r>
            <a:r>
              <a:rPr lang="mi-NZ" sz="1200" dirty="0">
                <a:effectLst/>
              </a:rPr>
              <a:t>ānau Ora </a:t>
            </a:r>
            <a:r>
              <a:rPr lang="en-GB" sz="1200" dirty="0">
                <a:effectLst/>
              </a:rPr>
              <a:t>model to provide flexibility in services.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</a:rPr>
              <a:t>Engage with the wider sector to inform and facilitate engagement forums as required.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effectLst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937F8D1-5DFD-F351-F2C3-6E2B2B62F946}"/>
              </a:ext>
            </a:extLst>
          </p:cNvPr>
          <p:cNvSpPr txBox="1"/>
          <p:nvPr/>
        </p:nvSpPr>
        <p:spPr>
          <a:xfrm>
            <a:off x="4068920" y="4698606"/>
            <a:ext cx="4195442" cy="2123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Increase visibility and influence </a:t>
            </a:r>
            <a:r>
              <a:rPr lang="en-GB" sz="1200" dirty="0">
                <a:effectLst/>
              </a:rPr>
              <a:t>through media, networking events and marketing. 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Explore the Disability and/or Mental Health models as a reference to increase regional networks and community engagement.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Target regional small-scale providers with limited networks to become members.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</a:rPr>
              <a:t>Increase Māori </a:t>
            </a:r>
            <a:r>
              <a:rPr lang="en-GB" sz="1200" dirty="0" err="1">
                <a:effectLst/>
              </a:rPr>
              <a:t>roopu</a:t>
            </a:r>
            <a:r>
              <a:rPr lang="en-GB" sz="1200" dirty="0">
                <a:effectLst/>
              </a:rPr>
              <a:t>, enhance </a:t>
            </a:r>
            <a:r>
              <a:rPr lang="en-GB" sz="1200" dirty="0" err="1">
                <a:effectLst/>
              </a:rPr>
              <a:t>Whaikaha</a:t>
            </a:r>
            <a:r>
              <a:rPr lang="en-GB" sz="1200" dirty="0">
                <a:effectLst/>
              </a:rPr>
              <a:t> engagement and integrate Te Tiriti principles into service delivery.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Convene with the Board to inform and review the outcome of the Aged Care review, and its implications on our sector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1A8839-2B78-8F28-26AB-D4C8E2586DB4}"/>
              </a:ext>
            </a:extLst>
          </p:cNvPr>
          <p:cNvSpPr txBox="1"/>
          <p:nvPr/>
        </p:nvSpPr>
        <p:spPr>
          <a:xfrm>
            <a:off x="8367551" y="4698606"/>
            <a:ext cx="3705223" cy="2123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</a:rPr>
              <a:t>Annually repeat and review members’ survey to gather insights, gaps and opportunities with services for continuous improvement.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Use national data sets and resources to obtain insights into current and potential workforce.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Stay informed about emerging trends, events and internal initiatives to identify opportunities for workplace planning.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Collaborate and interact more with intersecting agencies to address shared issues.</a:t>
            </a:r>
          </a:p>
          <a:p>
            <a:r>
              <a:rPr lang="en-GB" sz="1200" dirty="0"/>
              <a:t>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02EAAAA-D0E1-B8CC-CC7E-F03E3D2A9023}"/>
              </a:ext>
            </a:extLst>
          </p:cNvPr>
          <p:cNvSpPr txBox="1"/>
          <p:nvPr/>
        </p:nvSpPr>
        <p:spPr>
          <a:xfrm>
            <a:off x="1362431" y="583606"/>
            <a:ext cx="101853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sz="1600" b="1" dirty="0">
                <a:solidFill>
                  <a:schemeClr val="accent1">
                    <a:lumMod val="75000"/>
                  </a:schemeClr>
                </a:solidFill>
                <a:effectLst/>
              </a:rPr>
              <a:t>Advocacy</a:t>
            </a:r>
            <a:endParaRPr lang="en-N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F4C1395-5CA8-5611-1CD8-4A96B04FAA85}"/>
              </a:ext>
            </a:extLst>
          </p:cNvPr>
          <p:cNvSpPr txBox="1"/>
          <p:nvPr/>
        </p:nvSpPr>
        <p:spPr>
          <a:xfrm>
            <a:off x="5558369" y="553183"/>
            <a:ext cx="101853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sz="1600" b="1" dirty="0">
                <a:solidFill>
                  <a:schemeClr val="accent1">
                    <a:lumMod val="75000"/>
                  </a:schemeClr>
                </a:solidFill>
                <a:effectLst/>
              </a:rPr>
              <a:t>Influence</a:t>
            </a:r>
            <a:endParaRPr lang="en-N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5C6D8C9-0D22-1631-D68C-61C9CCF9E8FC}"/>
              </a:ext>
            </a:extLst>
          </p:cNvPr>
          <p:cNvSpPr txBox="1"/>
          <p:nvPr/>
        </p:nvSpPr>
        <p:spPr>
          <a:xfrm>
            <a:off x="9671519" y="557667"/>
            <a:ext cx="8502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sz="1600" b="1" dirty="0">
                <a:solidFill>
                  <a:schemeClr val="accent1">
                    <a:lumMod val="75000"/>
                  </a:schemeClr>
                </a:solidFill>
                <a:effectLst/>
              </a:rPr>
              <a:t>Insights</a:t>
            </a:r>
            <a:endParaRPr lang="en-N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B7DE034-BA42-9B9E-E9AA-2C25859B2DE4}"/>
              </a:ext>
            </a:extLst>
          </p:cNvPr>
          <p:cNvSpPr txBox="1"/>
          <p:nvPr/>
        </p:nvSpPr>
        <p:spPr>
          <a:xfrm>
            <a:off x="237608" y="2353621"/>
            <a:ext cx="11868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2400" b="1" dirty="0">
                <a:solidFill>
                  <a:schemeClr val="accent1">
                    <a:lumMod val="75000"/>
                  </a:schemeClr>
                </a:solidFill>
              </a:rPr>
              <a:t>PRIORITIES</a:t>
            </a:r>
            <a:r>
              <a:rPr lang="mi-NZ" dirty="0"/>
              <a:t> </a:t>
            </a:r>
            <a:endParaRPr lang="en-NZ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BDA4AE3-3E59-00B3-32B0-5A0A8B2F9AD6}"/>
              </a:ext>
            </a:extLst>
          </p:cNvPr>
          <p:cNvSpPr txBox="1"/>
          <p:nvPr/>
        </p:nvSpPr>
        <p:spPr>
          <a:xfrm>
            <a:off x="237608" y="4258732"/>
            <a:ext cx="11868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i-NZ" sz="2400" b="1" dirty="0">
                <a:solidFill>
                  <a:schemeClr val="accent2">
                    <a:lumMod val="75000"/>
                  </a:schemeClr>
                </a:solidFill>
              </a:rPr>
              <a:t>ACTIONS</a:t>
            </a:r>
            <a:r>
              <a:rPr lang="mi-NZ" sz="2000" dirty="0"/>
              <a:t> 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738619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0FABD2E2AEE4DAF9FBB1D073FCAAD" ma:contentTypeVersion="15" ma:contentTypeDescription="Create a new document." ma:contentTypeScope="" ma:versionID="a4474d759b88e0d15022b09c338f1052">
  <xsd:schema xmlns:xsd="http://www.w3.org/2001/XMLSchema" xmlns:xs="http://www.w3.org/2001/XMLSchema" xmlns:p="http://schemas.microsoft.com/office/2006/metadata/properties" xmlns:ns2="72cec0c5-df52-408b-9384-218158e50d4f" xmlns:ns3="2c017fbc-191c-4ba0-9082-3525e920fa31" targetNamespace="http://schemas.microsoft.com/office/2006/metadata/properties" ma:root="true" ma:fieldsID="1675cbe2fa58d9bb6d303112ec787d0b" ns2:_="" ns3:_="">
    <xsd:import namespace="72cec0c5-df52-408b-9384-218158e50d4f"/>
    <xsd:import namespace="2c017fbc-191c-4ba0-9082-3525e920fa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cec0c5-df52-408b-9384-218158e50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d4943656-df53-441e-af95-95960e92d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17fbc-191c-4ba0-9082-3525e920fa3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8a21e1c-dd80-4a92-9c35-7ce22ecfc291}" ma:internalName="TaxCatchAll" ma:showField="CatchAllData" ma:web="2c017fbc-191c-4ba0-9082-3525e920fa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2cec0c5-df52-408b-9384-218158e50d4f">
      <Terms xmlns="http://schemas.microsoft.com/office/infopath/2007/PartnerControls"/>
    </lcf76f155ced4ddcb4097134ff3c332f>
    <TaxCatchAll xmlns="2c017fbc-191c-4ba0-9082-3525e920fa31" xsi:nil="true"/>
    <SharedWithUsers xmlns="2c017fbc-191c-4ba0-9082-3525e920fa31">
      <UserInfo>
        <DisplayName>HCHA | Anne Ouru</DisplayName>
        <AccountId>41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AB30A2D-32EE-4F6E-B630-3B11B65F8B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cec0c5-df52-408b-9384-218158e50d4f"/>
    <ds:schemaRef ds:uri="2c017fbc-191c-4ba0-9082-3525e920fa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A50AF9-928A-4EE1-883E-8521B25661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AE1440-090C-4361-8540-F6620961F741}">
  <ds:schemaRefs>
    <ds:schemaRef ds:uri="http://schemas.microsoft.com/office/2006/metadata/properties"/>
    <ds:schemaRef ds:uri="http://schemas.microsoft.com/office/infopath/2007/PartnerControls"/>
    <ds:schemaRef ds:uri="72cec0c5-df52-408b-9384-218158e50d4f"/>
    <ds:schemaRef ds:uri="2c017fbc-191c-4ba0-9082-3525e920fa3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472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Jammayca Santos</dc:creator>
  <cp:lastModifiedBy>HCHA | Anne Ouru</cp:lastModifiedBy>
  <cp:revision>6</cp:revision>
  <dcterms:created xsi:type="dcterms:W3CDTF">2023-10-31T01:57:30Z</dcterms:created>
  <dcterms:modified xsi:type="dcterms:W3CDTF">2024-07-15T02:07:28Z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0x01010036B0FABD2E2AEE4DAF9FBB1D073FCAAD</vt:lpwstr>
  </property>
  <property fmtid="{D5CDD505-2E9C-101B-9397-08002B2CF9AE}" pid="3" name="MediaServiceImageTags">
    <vt:lpwstr/>
  </property>
</Properties>
</file>